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7" r:id="rId2"/>
    <p:sldId id="444" r:id="rId3"/>
    <p:sldId id="461" r:id="rId4"/>
    <p:sldId id="477" r:id="rId5"/>
    <p:sldId id="478" r:id="rId6"/>
    <p:sldId id="468" r:id="rId7"/>
    <p:sldId id="462" r:id="rId8"/>
    <p:sldId id="463" r:id="rId9"/>
    <p:sldId id="464" r:id="rId10"/>
    <p:sldId id="465" r:id="rId11"/>
    <p:sldId id="470" r:id="rId12"/>
    <p:sldId id="460" r:id="rId1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4B2B"/>
    <a:srgbClr val="3D643A"/>
    <a:srgbClr val="1D301C"/>
    <a:srgbClr val="F66A81"/>
    <a:srgbClr val="FBB3BF"/>
    <a:srgbClr val="F995A6"/>
    <a:srgbClr val="664E59"/>
    <a:srgbClr val="896977"/>
    <a:srgbClr val="55414A"/>
    <a:srgbClr val="F551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561" autoAdjust="0"/>
  </p:normalViewPr>
  <p:slideViewPr>
    <p:cSldViewPr snapToGrid="0">
      <p:cViewPr varScale="1">
        <p:scale>
          <a:sx n="71" d="100"/>
          <a:sy n="71" d="100"/>
        </p:scale>
        <p:origin x="78" y="17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3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4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3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1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32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4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365129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0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6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042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31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5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31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6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0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0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165A-E35E-45E3-8B76-60E309AE989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2019-09-27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5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3EBE2-04A1-4312-8B8B-38400B01AA9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0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ank.prkorea.com/?page_id=1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kdo.mofa.go.kr/kor/" TargetMode="External"/><Relationship Id="rId4" Type="http://schemas.openxmlformats.org/officeDocument/2006/relationships/hyperlink" Target="http://www.dokdohistory.com/kor/gnb06/sub01_01.do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JBfE-qTPBFc" TargetMode="External"/><Relationship Id="rId5" Type="http://schemas.openxmlformats.org/officeDocument/2006/relationships/hyperlink" Target="https://www.youtube.com/watch?v=tdXY3BoLYDQ" TargetMode="Externa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2582615"/>
            <a:ext cx="990600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000" spc="-150" dirty="0">
                <a:solidFill>
                  <a:schemeClr val="bg1"/>
                </a:solidFill>
                <a:latin typeface="아리따-돋움(TTF)-SemiBold" panose="02020603020101020101" pitchFamily="18" charset="-127"/>
                <a:ea typeface="아리따-돋움(TTF)-SemiBold" panose="02020603020101020101" pitchFamily="18" charset="-127"/>
              </a:rPr>
              <a:t>독도 홍보활동</a:t>
            </a:r>
            <a:endParaRPr lang="en-US" altLang="ko-KR" sz="4000" spc="-150" dirty="0">
              <a:solidFill>
                <a:schemeClr val="bg1"/>
              </a:solidFill>
              <a:latin typeface="아리따-돋움(TTF)-SemiBold" panose="02020603020101020101" pitchFamily="18" charset="-127"/>
              <a:ea typeface="아리따-돋움(TTF)-SemiBold" panose="02020603020101020101" pitchFamily="18" charset="-127"/>
            </a:endParaRPr>
          </a:p>
          <a:p>
            <a:pPr algn="just"/>
            <a:endParaRPr lang="en-US" altLang="ko-KR" sz="3500" spc="-150" dirty="0">
              <a:solidFill>
                <a:schemeClr val="bg1"/>
              </a:solidFill>
              <a:latin typeface="아리따-돋움(TTF)-Light" panose="02020603020101020101" pitchFamily="18" charset="-127"/>
              <a:ea typeface="아리따-돋움(TTF)-Light" panose="0202060302010102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0" y="5717914"/>
            <a:ext cx="990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2000" spc="-150" dirty="0">
                <a:solidFill>
                  <a:schemeClr val="bg1">
                    <a:lumMod val="9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회계학과  김동현</a:t>
            </a:r>
            <a:endParaRPr lang="en-US" altLang="ko-KR" sz="2000" spc="-150" dirty="0">
              <a:solidFill>
                <a:schemeClr val="bg1">
                  <a:lumMod val="9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5858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pic>
        <p:nvPicPr>
          <p:cNvPr id="3" name="그림 2" descr="텍스트이(가) 표시된 사진&#10;&#10;자동 생성된 설명">
            <a:extLst>
              <a:ext uri="{FF2B5EF4-FFF2-40B4-BE49-F238E27FC236}">
                <a16:creationId xmlns:a16="http://schemas.microsoft.com/office/drawing/2014/main" id="{7E27AE3F-8A50-47D8-83E8-AFF16865FB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513" y="553673"/>
            <a:ext cx="4787512" cy="6304328"/>
          </a:xfrm>
          <a:prstGeom prst="rect">
            <a:avLst/>
          </a:prstGeom>
        </p:spPr>
      </p:pic>
      <p:pic>
        <p:nvPicPr>
          <p:cNvPr id="7" name="그림 6" descr="텍스트, 영수증이(가) 표시된 사진&#10;&#10;자동 생성된 설명">
            <a:extLst>
              <a:ext uri="{FF2B5EF4-FFF2-40B4-BE49-F238E27FC236}">
                <a16:creationId xmlns:a16="http://schemas.microsoft.com/office/drawing/2014/main" id="{514681BA-DDAF-42F9-B0CF-9BDF8317F2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3673"/>
            <a:ext cx="4787513" cy="6304328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B304832-0E44-4B4D-BF5F-933821ED7337}"/>
              </a:ext>
            </a:extLst>
          </p:cNvPr>
          <p:cNvSpPr/>
          <p:nvPr/>
        </p:nvSpPr>
        <p:spPr>
          <a:xfrm>
            <a:off x="0" y="92008"/>
            <a:ext cx="4953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사이버 외교 사절단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반크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독도 홍보 활동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3308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40744" y="317282"/>
            <a:ext cx="2217898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300" spc="-150">
                <a:solidFill>
                  <a:prstClr val="black">
                    <a:lumMod val="75000"/>
                    <a:lumOff val="25000"/>
                  </a:prst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출처</a:t>
            </a:r>
            <a:r>
              <a:rPr lang="en-US" altLang="ko-KR" sz="23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,</a:t>
            </a:r>
            <a:r>
              <a:rPr lang="ko-KR" altLang="en-US" sz="23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참고문헌</a:t>
            </a:r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C26C8EE-9926-4B9B-A64B-6732E27D3DBC}"/>
              </a:ext>
            </a:extLst>
          </p:cNvPr>
          <p:cNvSpPr/>
          <p:nvPr/>
        </p:nvSpPr>
        <p:spPr>
          <a:xfrm>
            <a:off x="340744" y="1099571"/>
            <a:ext cx="5199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hlinkClick r:id="rId3"/>
              </a:rPr>
              <a:t>http://vank.prkorea.com/?page_id=11</a:t>
            </a:r>
            <a:r>
              <a:rPr lang="en-US" altLang="ko-KR" dirty="0"/>
              <a:t>(</a:t>
            </a:r>
            <a:r>
              <a:rPr lang="ko-KR" altLang="en-US" dirty="0" err="1"/>
              <a:t>반크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D814EC2-75D9-4C7A-AD07-0188085DFE9D}"/>
              </a:ext>
            </a:extLst>
          </p:cNvPr>
          <p:cNvSpPr/>
          <p:nvPr/>
        </p:nvSpPr>
        <p:spPr>
          <a:xfrm>
            <a:off x="340744" y="2058241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>
                <a:hlinkClick r:id="rId4"/>
              </a:rPr>
              <a:t>http://www.dokdohistory.com/kor/gnb06/sub01_01.do</a:t>
            </a:r>
            <a:r>
              <a:rPr lang="en-US" altLang="ko-KR" dirty="0"/>
              <a:t>(</a:t>
            </a:r>
            <a:r>
              <a:rPr lang="ko-KR" altLang="en-US" dirty="0"/>
              <a:t>독도 연구소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6D28FCE-6020-4F36-A497-833DE0F5F81D}"/>
              </a:ext>
            </a:extLst>
          </p:cNvPr>
          <p:cNvSpPr/>
          <p:nvPr/>
        </p:nvSpPr>
        <p:spPr>
          <a:xfrm>
            <a:off x="340744" y="3513917"/>
            <a:ext cx="4390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hlinkClick r:id="rId5"/>
              </a:rPr>
              <a:t>https://dokdo.mofa.go.kr/kor/</a:t>
            </a:r>
            <a:r>
              <a:rPr lang="en-US" altLang="ko-KR" dirty="0"/>
              <a:t>(</a:t>
            </a:r>
            <a:r>
              <a:rPr lang="ko-KR" altLang="en-US" dirty="0"/>
              <a:t>독도 외교부</a:t>
            </a:r>
            <a:r>
              <a:rPr lang="en-US" altLang="ko-KR" dirty="0"/>
              <a:t>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2163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2259449"/>
            <a:ext cx="9906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altLang="ko-KR" sz="3500" spc="-150" dirty="0">
              <a:solidFill>
                <a:prstClr val="white"/>
              </a:solidFill>
              <a:latin typeface="아리따-돋움(TTF)-Light" panose="02020603020101020101" pitchFamily="18" charset="-127"/>
              <a:ea typeface="아리따-돋움(TTF)-Light" panose="02020603020101020101" pitchFamily="18" charset="-127"/>
            </a:endParaRPr>
          </a:p>
          <a:p>
            <a:pPr algn="ctr"/>
            <a:r>
              <a:rPr lang="ko-KR" altLang="en-US" sz="3500" spc="-150" dirty="0">
                <a:solidFill>
                  <a:prstClr val="white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rPr>
              <a:t>감사합니다</a:t>
            </a:r>
            <a:endParaRPr lang="en-US" altLang="ko-KR" sz="3500" spc="-150" dirty="0">
              <a:solidFill>
                <a:prstClr val="white"/>
              </a:solidFill>
              <a:latin typeface="아리따-돋움(TTF)-Light" panose="02020603020101020101" pitchFamily="18" charset="-127"/>
              <a:ea typeface="아리따-돋움(TTF)-Light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" y="5930474"/>
            <a:ext cx="990599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schemeClr val="bg1">
                    <a:lumMod val="9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회계학과 김동현</a:t>
            </a:r>
            <a:endParaRPr lang="en-US" altLang="ko-KR" sz="1300" spc="-150" dirty="0">
              <a:solidFill>
                <a:schemeClr val="bg1">
                  <a:lumMod val="9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155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521935"/>
            <a:ext cx="9905999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3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목 차</a:t>
            </a:r>
            <a:endParaRPr lang="en-US" altLang="ko-KR" sz="2300" spc="-150" dirty="0">
              <a:solidFill>
                <a:schemeClr val="tx1">
                  <a:lumMod val="75000"/>
                  <a:lumOff val="25000"/>
                </a:scheme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099655" y="2655198"/>
            <a:ext cx="1577217" cy="1577217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241480" y="3058898"/>
            <a:ext cx="1293565" cy="740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휴먼모음T" panose="02030504000101010101" pitchFamily="18" charset="-127"/>
                <a:ea typeface="아리따-돋움(TTF)-Medium" panose="02020603020101020101" pitchFamily="18" charset="-127"/>
              </a:rPr>
              <a:t>독도의 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휴먼모음T" panose="02030504000101010101" pitchFamily="18" charset="-127"/>
              <a:ea typeface="아리따-돋움(TTF)-Mediu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휴먼모음T" panose="02030504000101010101" pitchFamily="18" charset="-127"/>
                <a:ea typeface="아리따-돋움(TTF)-Medium" panose="02020603020101020101" pitchFamily="18" charset="-127"/>
              </a:rPr>
              <a:t>중요성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휴먼모음T" panose="0203050400010101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4225521" y="2655197"/>
            <a:ext cx="1577217" cy="1577217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367346" y="3058896"/>
            <a:ext cx="1293565" cy="108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독도 홍보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영상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6280591" y="2601901"/>
            <a:ext cx="1577217" cy="1577217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2416" y="3058897"/>
            <a:ext cx="1293565" cy="108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독도 알리기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500" b="1" dirty="0">
                <a:solidFill>
                  <a:schemeClr val="bg2">
                    <a:lumMod val="25000"/>
                  </a:scheme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단체 </a:t>
            </a: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500" b="1" dirty="0">
              <a:solidFill>
                <a:schemeClr val="bg2">
                  <a:lumMod val="25000"/>
                </a:scheme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697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40744" y="317282"/>
            <a:ext cx="3545456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3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중요성</a:t>
            </a:r>
            <a:r>
              <a:rPr lang="en-US" altLang="ko-KR" sz="23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3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생태</a:t>
            </a:r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pic>
        <p:nvPicPr>
          <p:cNvPr id="10" name="그림 9" descr="고양이, 동물, 앉아있는이(가) 표시된 사진&#10;&#10;자동 생성된 설명">
            <a:extLst>
              <a:ext uri="{FF2B5EF4-FFF2-40B4-BE49-F238E27FC236}">
                <a16:creationId xmlns:a16="http://schemas.microsoft.com/office/drawing/2014/main" id="{679624A3-74AC-489D-9EBF-C0DE34E53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6" y="1076342"/>
            <a:ext cx="1960555" cy="546437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F967C31E-C1F1-4AB2-87D0-8CC430C1BB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3" y="1076342"/>
            <a:ext cx="1845643" cy="5529298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8331AF69-5E2B-44CF-BEB6-BA6737A4D9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39" y="1076342"/>
            <a:ext cx="1845642" cy="5529298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150221A-C7B5-480A-8896-32C431B03D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53" y="1076342"/>
            <a:ext cx="1845641" cy="5583666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C2DBDD3-2073-4045-9420-74FCC8AB8175}"/>
              </a:ext>
            </a:extLst>
          </p:cNvPr>
          <p:cNvSpPr/>
          <p:nvPr/>
        </p:nvSpPr>
        <p:spPr>
          <a:xfrm>
            <a:off x="457145" y="2540010"/>
            <a:ext cx="1326004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바다제비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슴새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괭이갈매기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황조롱이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물수리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흰갈매기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  <a:cs typeface="함초롬돋움" panose="02030504000101010101" pitchFamily="18" charset="-127"/>
              </a:rPr>
              <a:t>노랑지빠귀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  <a:cs typeface="함초롬돋움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Noto Sans CJK KR DemiLight" pitchFamily="34" charset="-127"/>
              <a:ea typeface="Noto Sans CJK KR DemiLight" pitchFamily="34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C7DE3BA-2285-422C-A650-2B4AE1E154F1}"/>
              </a:ext>
            </a:extLst>
          </p:cNvPr>
          <p:cNvSpPr/>
          <p:nvPr/>
        </p:nvSpPr>
        <p:spPr>
          <a:xfrm>
            <a:off x="2851766" y="2604533"/>
            <a:ext cx="137890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된장잠자리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민집개벌레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메뚜기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딱정벌레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등 약</a:t>
            </a:r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130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종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Noto Sans CJK KR DemiLight" pitchFamily="34" charset="-127"/>
              <a:ea typeface="Noto Sans CJK KR DemiLight" pitchFamily="34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9FE1342A-7633-47E0-85F6-FEA291D372C5}"/>
              </a:ext>
            </a:extLst>
          </p:cNvPr>
          <p:cNvSpPr/>
          <p:nvPr/>
        </p:nvSpPr>
        <p:spPr>
          <a:xfrm>
            <a:off x="5260439" y="2551973"/>
            <a:ext cx="1677062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초분류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민들레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괭이밥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바랭이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갯까치수염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 등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목본류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곰슬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섬괴불나무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줄사철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박주가리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Noto Sans CJK KR DemiLight" pitchFamily="34" charset="-127"/>
              <a:ea typeface="Noto Sans CJK KR DemiLight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A8F6DC5D-1860-4D7D-B72C-876BBA2A7F42}"/>
              </a:ext>
            </a:extLst>
          </p:cNvPr>
          <p:cNvSpPr/>
          <p:nvPr/>
        </p:nvSpPr>
        <p:spPr>
          <a:xfrm>
            <a:off x="7668686" y="2604533"/>
            <a:ext cx="1326004" cy="4093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주요어류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꽁치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방어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복어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전어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패류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전복</a:t>
            </a:r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소라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해조류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휴먼모음T" panose="02030504000101010101" pitchFamily="18" charset="-127"/>
                <a:ea typeface="휴먼모음T" panose="02030504000101010101" pitchFamily="18" charset="-127"/>
              </a:rPr>
              <a:t>미역다시마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Noto Sans CJK KR DemiLight" pitchFamily="34" charset="-127"/>
              <a:ea typeface="Noto Sans CJK KR DemiLight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566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아모레퍼시픽의 아리따움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폰트를 사용하여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디자인하였습니다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CF9B13E-AAB7-4C96-8E59-1ACBDC46A3EC}"/>
              </a:ext>
            </a:extLst>
          </p:cNvPr>
          <p:cNvSpPr/>
          <p:nvPr/>
        </p:nvSpPr>
        <p:spPr>
          <a:xfrm>
            <a:off x="1" y="317282"/>
            <a:ext cx="44169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중요성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자원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학술적 가치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</a:p>
        </p:txBody>
      </p:sp>
      <p:pic>
        <p:nvPicPr>
          <p:cNvPr id="3" name="그림 2" descr="하늘, 실외, 물, 일몰이(가) 표시된 사진&#10;&#10;자동 생성된 설명">
            <a:extLst>
              <a:ext uri="{FF2B5EF4-FFF2-40B4-BE49-F238E27FC236}">
                <a16:creationId xmlns:a16="http://schemas.microsoft.com/office/drawing/2014/main" id="{1455ED28-49B2-4215-8B01-5E1A19A55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173"/>
            <a:ext cx="4076229" cy="2675965"/>
          </a:xfrm>
          <a:prstGeom prst="rect">
            <a:avLst/>
          </a:prstGeom>
        </p:spPr>
      </p:pic>
      <p:pic>
        <p:nvPicPr>
          <p:cNvPr id="13" name="그림 12" descr="조류, 동물, 실외, 서있는이(가) 표시된 사진&#10;&#10;자동 생성된 설명">
            <a:extLst>
              <a:ext uri="{FF2B5EF4-FFF2-40B4-BE49-F238E27FC236}">
                <a16:creationId xmlns:a16="http://schemas.microsoft.com/office/drawing/2014/main" id="{9CEB2943-78A0-4238-AC16-49FB86054F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4753"/>
            <a:ext cx="4012060" cy="2675965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B10D7C27-BCE0-4359-87CD-04641F3406D8}"/>
              </a:ext>
            </a:extLst>
          </p:cNvPr>
          <p:cNvSpPr/>
          <p:nvPr/>
        </p:nvSpPr>
        <p:spPr>
          <a:xfrm>
            <a:off x="4491178" y="1094940"/>
            <a:ext cx="4849905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중요성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000" b="0" i="0" u="none" strike="noStrike" kern="1200" cap="none" spc="-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kumimoji="0" lang="ko-KR" altLang="en-US" sz="2000" b="0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휴먼모음T" panose="02030504000101010101" pitchFamily="18" charset="-127"/>
                <a:ea typeface="휴먼모음T" panose="02030504000101010101" pitchFamily="18" charset="-127"/>
              </a:rPr>
              <a:t>철새이동경로</a:t>
            </a:r>
            <a:endParaRPr kumimoji="0" lang="en-US" altLang="ko-KR" sz="2000" b="0" i="0" u="none" strike="noStrike" kern="1200" cap="none" spc="-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생물의 기원과 분포 연구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한류와 난류가 교차하는 지역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어업전진기지역할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천문기지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기상관측기지로서의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2000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높은가치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300" b="0" i="0" u="none" strike="noStrike" kern="1200" cap="none" spc="-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아리따-돋움(TTF)-Bold" panose="02020603020101020101" pitchFamily="18" charset="-127"/>
              <a:ea typeface="아리따-돋움(TTF)-Bold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336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아모레퍼시픽의 아리따움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폰트를 사용하여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3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rPr>
              <a:t>디자인하였습니다</a:t>
            </a:r>
            <a:endParaRPr kumimoji="0" lang="en-US" altLang="ko-KR" sz="13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아리따-돋움(TTF)-Medium" panose="02020603020101020101" pitchFamily="18" charset="-127"/>
              <a:ea typeface="아리따-돋움(TTF)-Medium" panose="02020603020101020101" pitchFamily="18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" y="367232"/>
            <a:ext cx="75258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지하 자원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 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메탄 </a:t>
            </a:r>
            <a:r>
              <a:rPr lang="ko-KR" altLang="en-US" sz="2000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하이드레이트</a:t>
            </a:r>
            <a:endParaRPr kumimoji="0" lang="en-US" altLang="ko-KR" sz="2000" b="0" i="0" u="none" strike="noStrike" kern="1200" cap="none" spc="-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pic>
        <p:nvPicPr>
          <p:cNvPr id="12" name="그림 11" descr="테이블, 실내, 앉아있는, 음식이(가) 표시된 사진&#10;&#10;자동 생성된 설명">
            <a:extLst>
              <a:ext uri="{FF2B5EF4-FFF2-40B4-BE49-F238E27FC236}">
                <a16:creationId xmlns:a16="http://schemas.microsoft.com/office/drawing/2014/main" id="{228331AA-B87A-4A34-A57A-02B1181AD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976"/>
            <a:ext cx="3733101" cy="2617976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36336E6A-C189-49BC-BF0E-931D98037B0E}"/>
              </a:ext>
            </a:extLst>
          </p:cNvPr>
          <p:cNvSpPr/>
          <p:nvPr/>
        </p:nvSpPr>
        <p:spPr>
          <a:xfrm>
            <a:off x="4193746" y="1183203"/>
            <a:ext cx="46297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 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메탄 </a:t>
            </a: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하이드레이트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>
              <a:defRPr/>
            </a:pP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>
              <a:defRPr/>
            </a:pP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하이드레이트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리터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=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가스 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200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리터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>
              <a:defRPr/>
            </a:pP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>
              <a:defRPr/>
            </a:pP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에너지 </a:t>
            </a: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환산시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30</a:t>
            </a: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년정도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사용할수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있는 양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lvl="0" algn="just">
              <a:defRPr/>
            </a:pP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rPr>
              <a:t> 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72A56D0-3BA5-40DA-9107-7661DF7F2807}"/>
              </a:ext>
            </a:extLst>
          </p:cNvPr>
          <p:cNvSpPr/>
          <p:nvPr/>
        </p:nvSpPr>
        <p:spPr>
          <a:xfrm>
            <a:off x="0" y="3873819"/>
            <a:ext cx="1257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독도의 위치</a:t>
            </a:r>
          </a:p>
        </p:txBody>
      </p:sp>
      <p:pic>
        <p:nvPicPr>
          <p:cNvPr id="14" name="그림 13" descr="물, 하늘, 실외, 보트이(가) 표시된 사진&#10;&#10;자동 생성된 설명">
            <a:extLst>
              <a:ext uri="{FF2B5EF4-FFF2-40B4-BE49-F238E27FC236}">
                <a16:creationId xmlns:a16="http://schemas.microsoft.com/office/drawing/2014/main" id="{FD2D83E7-DA6B-4246-833F-7AE4FCF7D0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1285"/>
            <a:ext cx="3979656" cy="2258723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C0F2F8F6-BE19-4FED-8418-8D67DB20CC07}"/>
              </a:ext>
            </a:extLst>
          </p:cNvPr>
          <p:cNvSpPr/>
          <p:nvPr/>
        </p:nvSpPr>
        <p:spPr>
          <a:xfrm>
            <a:off x="4324462" y="4623870"/>
            <a:ext cx="49002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독도의 해양 영역</a:t>
            </a:r>
            <a:endParaRPr lang="en-US" altLang="ko-KR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본토에서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멀리떨어진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바다와 영토를 한국의 영역으로 만들어주는 역할</a:t>
            </a:r>
          </a:p>
        </p:txBody>
      </p:sp>
    </p:spTree>
    <p:extLst>
      <p:ext uri="{BB962C8B-B14F-4D97-AF65-F5344CB8AC3E}">
        <p14:creationId xmlns:p14="http://schemas.microsoft.com/office/powerpoint/2010/main" val="1438889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pic>
        <p:nvPicPr>
          <p:cNvPr id="17" name="Picture 2" descr="C:\Users\user\Desktop\content_1455677794.jpg">
            <a:extLst>
              <a:ext uri="{FF2B5EF4-FFF2-40B4-BE49-F238E27FC236}">
                <a16:creationId xmlns:a16="http://schemas.microsoft.com/office/drawing/2014/main" id="{E6F45CF4-19D3-4A3E-AF3C-0E1E43E22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0841"/>
            <a:ext cx="5185668" cy="3432630"/>
          </a:xfrm>
          <a:prstGeom prst="rect">
            <a:avLst/>
          </a:prstGeom>
          <a:noFill/>
        </p:spPr>
      </p:pic>
      <p:pic>
        <p:nvPicPr>
          <p:cNvPr id="18" name="그림 17" descr="하늘, 실외, 물, 자연이(가) 표시된 사진&#10;&#10;자동 생성된 설명">
            <a:extLst>
              <a:ext uri="{FF2B5EF4-FFF2-40B4-BE49-F238E27FC236}">
                <a16:creationId xmlns:a16="http://schemas.microsoft.com/office/drawing/2014/main" id="{BC638B48-33DB-47E7-AC70-25DFE127A9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5185668" cy="3429000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C4F8DB2-10A0-4BBD-8F03-D483CF08EAAA}"/>
              </a:ext>
            </a:extLst>
          </p:cNvPr>
          <p:cNvSpPr/>
          <p:nvPr/>
        </p:nvSpPr>
        <p:spPr>
          <a:xfrm>
            <a:off x="6524458" y="1051424"/>
            <a:ext cx="1992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Noto Sans CJK KR DemiLight" pitchFamily="34" charset="-127"/>
                <a:ea typeface="Noto Sans CJK KR DemiLight" pitchFamily="34" charset="-127"/>
              </a:rPr>
              <a:t> 독도 홍보 영상</a:t>
            </a:r>
            <a:endParaRPr lang="en-US" altLang="ko-KR" sz="20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atin typeface="Noto Sans CJK KR DemiLight" pitchFamily="34" charset="-127"/>
              <a:ea typeface="Noto Sans CJK KR DemiLight" pitchFamily="34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44C6CD3-1A57-4537-8121-9531A322F3B2}"/>
              </a:ext>
            </a:extLst>
          </p:cNvPr>
          <p:cNvSpPr/>
          <p:nvPr/>
        </p:nvSpPr>
        <p:spPr>
          <a:xfrm>
            <a:off x="5801202" y="1813172"/>
            <a:ext cx="34393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hlinkClick r:id="rId5"/>
              </a:rPr>
              <a:t>https://www.youtube.com/watch?v=tdXY3BoLYDQ</a:t>
            </a:r>
            <a:endParaRPr lang="en-US" altLang="ko-KR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9FD871F-A027-438C-8F50-A56509514EFC}"/>
              </a:ext>
            </a:extLst>
          </p:cNvPr>
          <p:cNvSpPr/>
          <p:nvPr/>
        </p:nvSpPr>
        <p:spPr>
          <a:xfrm>
            <a:off x="5801204" y="2782669"/>
            <a:ext cx="3498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hlinkClick r:id="rId6"/>
              </a:rPr>
              <a:t>https://www.youtube.com/watch?v=JBfE-qTPBFc</a:t>
            </a:r>
            <a:endParaRPr lang="ko-KR" altLang="en-US" dirty="0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496BF8D-8B5E-40EA-8906-49605B467088}"/>
              </a:ext>
            </a:extLst>
          </p:cNvPr>
          <p:cNvSpPr/>
          <p:nvPr/>
        </p:nvSpPr>
        <p:spPr>
          <a:xfrm>
            <a:off x="5730418" y="3429002"/>
            <a:ext cx="3986977" cy="193899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외교부 홍보 영상</a:t>
            </a:r>
            <a:endParaRPr lang="en-US" altLang="ko-KR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기존에는 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개언어버전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한국어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영   어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일본어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중국어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스페인어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endParaRPr lang="en-US" altLang="ko-KR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2014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년 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10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월 </a:t>
            </a: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25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일 독도의날 기념</a:t>
            </a:r>
            <a:endParaRPr lang="en-US" altLang="ko-KR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-7</a:t>
            </a:r>
            <a:r>
              <a:rPr lang="ko-KR" altLang="en-US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개 언어 추가</a:t>
            </a:r>
            <a:endParaRPr lang="en-US" altLang="ko-KR" sz="20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910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208225"/>
            <a:ext cx="990600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홍보 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연구소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algn="just"/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  <p:pic>
        <p:nvPicPr>
          <p:cNvPr id="3" name="그림 2" descr="스크린샷이(가) 표시된 사진&#10;&#10;자동 생성된 설명">
            <a:extLst>
              <a:ext uri="{FF2B5EF4-FFF2-40B4-BE49-F238E27FC236}">
                <a16:creationId xmlns:a16="http://schemas.microsoft.com/office/drawing/2014/main" id="{65872248-8C9A-4C15-87D3-E10105FAB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453"/>
            <a:ext cx="6879355" cy="4261607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C5396114-268D-453F-A9A1-F3190462E31E}"/>
              </a:ext>
            </a:extLst>
          </p:cNvPr>
          <p:cNvSpPr/>
          <p:nvPr/>
        </p:nvSpPr>
        <p:spPr>
          <a:xfrm>
            <a:off x="-1" y="5252147"/>
            <a:ext cx="71390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독도연구소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홍보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갤러리 홍보자료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영상물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독도전시회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독도체험관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독도웹툰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3696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82074"/>
            <a:ext cx="990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홍보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연구소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pic>
        <p:nvPicPr>
          <p:cNvPr id="9" name="그림 8" descr="스크린샷이(가) 표시된 사진&#10;&#10;자동 생성된 설명">
            <a:extLst>
              <a:ext uri="{FF2B5EF4-FFF2-40B4-BE49-F238E27FC236}">
                <a16:creationId xmlns:a16="http://schemas.microsoft.com/office/drawing/2014/main" id="{CE40F15F-81D4-4337-97EC-24F37D530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38230"/>
            <a:ext cx="6915413" cy="4102217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C3B7FE02-52DD-4FF8-9585-50B5DE33DDFE}"/>
              </a:ext>
            </a:extLst>
          </p:cNvPr>
          <p:cNvSpPr/>
          <p:nvPr/>
        </p:nvSpPr>
        <p:spPr>
          <a:xfrm>
            <a:off x="-2" y="5180841"/>
            <a:ext cx="572129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학교</a:t>
            </a:r>
            <a:r>
              <a:rPr lang="en-US" altLang="ko-KR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단체와 함께 독도 홍보활동 참여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다른 학교로 </a:t>
            </a:r>
            <a:r>
              <a:rPr lang="ko-KR" altLang="en-US" sz="2000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부터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독도와 관련된 후원을 받음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319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5805581" y="5967511"/>
            <a:ext cx="397965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아모레퍼시픽의 아리따움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폰트를 사용하여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  <a:p>
            <a:pPr algn="r"/>
            <a:r>
              <a:rPr lang="ko-KR" altLang="en-US" sz="1300" spc="-150" dirty="0">
                <a:solidFill>
                  <a:prstClr val="white">
                    <a:lumMod val="95000"/>
                  </a:prstClr>
                </a:solidFill>
                <a:latin typeface="아리따-돋움(TTF)-Medium" panose="02020603020101020101" pitchFamily="18" charset="-127"/>
                <a:ea typeface="아리따-돋움(TTF)-Medium" panose="02020603020101020101" pitchFamily="18" charset="-127"/>
              </a:rPr>
              <a:t>디자인하였습니다</a:t>
            </a:r>
            <a:endParaRPr lang="en-US" altLang="ko-KR" sz="1300" spc="-150" dirty="0">
              <a:solidFill>
                <a:prstClr val="white">
                  <a:lumMod val="95000"/>
                </a:prstClr>
              </a:solidFill>
              <a:latin typeface="아리따-돋움(TTF)-Medium" panose="02020603020101020101" pitchFamily="18" charset="-127"/>
              <a:ea typeface="아리따-돋움(TTF)-Medium" panose="02020603020101020101" pitchFamily="18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63E4A35-0A93-4D99-A5F4-AE304686C51C}"/>
              </a:ext>
            </a:extLst>
          </p:cNvPr>
          <p:cNvSpPr/>
          <p:nvPr/>
        </p:nvSpPr>
        <p:spPr>
          <a:xfrm>
            <a:off x="0" y="123630"/>
            <a:ext cx="9785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사이버 외교 사절단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반크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독도 홍보 활동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</p:txBody>
      </p:sp>
      <p:pic>
        <p:nvPicPr>
          <p:cNvPr id="7" name="그림 6" descr="하늘, 실외, 사람, 사람들이(가) 표시된 사진&#10;&#10;자동 생성된 설명">
            <a:extLst>
              <a:ext uri="{FF2B5EF4-FFF2-40B4-BE49-F238E27FC236}">
                <a16:creationId xmlns:a16="http://schemas.microsoft.com/office/drawing/2014/main" id="{AC50F04E-6C78-4436-8A35-A9AF65C97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861"/>
            <a:ext cx="6197648" cy="46427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83E9AB5F-87E8-48ED-B3D5-FE600192BDC8}"/>
              </a:ext>
            </a:extLst>
          </p:cNvPr>
          <p:cNvSpPr/>
          <p:nvPr/>
        </p:nvSpPr>
        <p:spPr>
          <a:xfrm>
            <a:off x="6324686" y="2037602"/>
            <a:ext cx="3460550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사이버 독도 사관학교</a:t>
            </a:r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반크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사이버 교육이수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      </a:t>
            </a:r>
          </a:p>
          <a:p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누구나 참여가능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z="2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우수활동자 대외활동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  <a:p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  <a:p>
            <a:endParaRPr lang="en-US" altLang="ko-KR" sz="2300" spc="-150" dirty="0">
              <a:solidFill>
                <a:prstClr val="black">
                  <a:lumMod val="75000"/>
                  <a:lumOff val="25000"/>
                </a:prstClr>
              </a:solidFill>
              <a:latin typeface="아리따-돋움(TTF)-Bold" panose="02020603020101020101" pitchFamily="18" charset="-127"/>
              <a:ea typeface="아리따-돋움(TTF)-Bold" panose="0202060302010102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5B62052-1791-4A8F-BA62-EA4851C920C8}"/>
              </a:ext>
            </a:extLst>
          </p:cNvPr>
          <p:cNvSpPr/>
          <p:nvPr/>
        </p:nvSpPr>
        <p:spPr>
          <a:xfrm>
            <a:off x="120764" y="5578887"/>
            <a:ext cx="97852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대한민국 사이버 외교 사절단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pc="-1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반크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-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경북도와 함께 주관하는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독도 행사에 참여하는 모습</a:t>
            </a:r>
            <a:endParaRPr lang="en-US" altLang="ko-KR" spc="-150" dirty="0">
              <a:solidFill>
                <a:prstClr val="black">
                  <a:lumMod val="75000"/>
                  <a:lumOff val="25000"/>
                </a:prst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algn="just"/>
            <a:endParaRPr lang="en-US" altLang="ko-KR" dirty="0">
              <a:latin typeface="Noto Sans CJK KR DemiLight" pitchFamily="34" charset="-127"/>
              <a:ea typeface="Noto Sans CJK KR DemiLight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8769525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2304</TotalTime>
  <Words>405</Words>
  <Application>Microsoft Office PowerPoint</Application>
  <PresentationFormat>A4 용지(210x297mm)</PresentationFormat>
  <Paragraphs>132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2" baseType="lpstr">
      <vt:lpstr>Noto Sans CJK KR DemiLight</vt:lpstr>
      <vt:lpstr>아리따-돋움(TTF)-Bold</vt:lpstr>
      <vt:lpstr>아리따-돋움(TTF)-Light</vt:lpstr>
      <vt:lpstr>아리따-돋움(TTF)-Medium</vt:lpstr>
      <vt:lpstr>아리따-돋움(TTF)-SemiBold</vt:lpstr>
      <vt:lpstr>휴먼모음T</vt:lpstr>
      <vt:lpstr>Arial</vt:lpstr>
      <vt:lpstr>Calibri</vt:lpstr>
      <vt:lpstr>Calibri Light</vt:lpstr>
      <vt:lpstr>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HOME</dc:creator>
  <cp:lastModifiedBy>김동현</cp:lastModifiedBy>
  <cp:revision>581</cp:revision>
  <dcterms:created xsi:type="dcterms:W3CDTF">2017-09-07T10:48:07Z</dcterms:created>
  <dcterms:modified xsi:type="dcterms:W3CDTF">2019-09-26T17:40:35Z</dcterms:modified>
</cp:coreProperties>
</file>